
<file path=[Content_Types].xml><?xml version="1.0" encoding="utf-8"?>
<Types xmlns="http://schemas.openxmlformats.org/package/2006/content-types">
  <Default Extension="gif" ContentType="video/unknown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7.gif" ContentType="image/gif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5" r:id="rId2"/>
    <p:sldId id="276" r:id="rId3"/>
    <p:sldId id="262" r:id="rId4"/>
    <p:sldId id="263" r:id="rId5"/>
    <p:sldId id="257" r:id="rId6"/>
    <p:sldId id="258" r:id="rId7"/>
    <p:sldId id="259" r:id="rId8"/>
    <p:sldId id="277" r:id="rId9"/>
    <p:sldId id="280" r:id="rId10"/>
    <p:sldId id="272" r:id="rId11"/>
    <p:sldId id="264" r:id="rId12"/>
    <p:sldId id="269" r:id="rId13"/>
    <p:sldId id="281" r:id="rId14"/>
    <p:sldId id="282" r:id="rId15"/>
    <p:sldId id="283" r:id="rId16"/>
    <p:sldId id="265" r:id="rId17"/>
    <p:sldId id="266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81" d="100"/>
          <a:sy n="81" d="100"/>
        </p:scale>
        <p:origin x="93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media/media1.gif>
</file>

<file path=ppt/media/media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11EE5F-B56C-4262-B5C4-CEB642AA2EE8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B0B27-E7BB-40F4-998F-6EA72723FBD3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192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640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91050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2602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1416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6834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966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81443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7110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3995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5493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7687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8300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gif"/><Relationship Id="rId7" Type="http://schemas.openxmlformats.org/officeDocument/2006/relationships/image" Target="../media/image6.png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Is the fan a force or a distance multiplier? Explain your choice.</a:t>
            </a:r>
            <a:endParaRPr lang="en-AU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3"/>
            <a:ext cx="5669280" cy="2775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fan is a distance multiplier because the small movement from the motor creates a large movement in the blades.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16E57CD-5062-4076-8E65-A31DC311EB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421073"/>
              </p:ext>
            </p:extLst>
          </p:nvPr>
        </p:nvGraphicFramePr>
        <p:xfrm>
          <a:off x="6274758" y="131242"/>
          <a:ext cx="5878450" cy="2286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9475">
                <a:tc>
                  <a:txBody>
                    <a:bodyPr/>
                    <a:lstStyle/>
                    <a:p>
                      <a:r>
                        <a:rPr lang="en-AU" sz="1800" dirty="0"/>
                        <a:t>Reminder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6688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Force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movement → small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input force → large output force</a:t>
                      </a:r>
                      <a:endParaRPr lang="en-AU" sz="2000" b="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Distance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movement → large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input force → small output force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7F1E0E52-1592-4867-BCF0-1BF2DB7FE4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3" r="24627"/>
          <a:stretch/>
        </p:blipFill>
        <p:spPr>
          <a:xfrm>
            <a:off x="6890347" y="2583537"/>
            <a:ext cx="3239384" cy="412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48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7F92BBE8-C137-474F-972A-B52681EB261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3644" y="720000"/>
                <a:ext cx="9522190" cy="5732558"/>
              </a:xfrm>
            </p:spPr>
            <p:txBody>
              <a:bodyPr>
                <a:normAutofit/>
              </a:bodyPr>
              <a:lstStyle/>
              <a:p>
                <a:r>
                  <a:rPr lang="en-AU" dirty="0"/>
                  <a:t>A low gear combination has 12 teeth on the driving gear and 24 on the driven gear. Calculate the gear ratio.</a:t>
                </a:r>
              </a:p>
              <a:p>
                <a:pPr marL="0" indent="0">
                  <a:buNone/>
                </a:pPr>
                <a:r>
                  <a:rPr lang="en-AU" sz="2400" dirty="0"/>
                  <a:t>Gear ratio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teeth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on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driving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gear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teeth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on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driven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gear</m:t>
                        </m:r>
                      </m:den>
                    </m:f>
                  </m:oMath>
                </a14:m>
                <a:endParaRPr lang="en-AU" dirty="0"/>
              </a:p>
              <a:p>
                <a:pPr marL="0" indent="0">
                  <a:buNone/>
                </a:pPr>
                <a:endParaRPr lang="en-AU" dirty="0"/>
              </a:p>
              <a:p>
                <a:pPr marL="0" indent="0">
                  <a:buNone/>
                </a:pPr>
                <a:r>
                  <a:rPr lang="en-AU" dirty="0"/>
                  <a:t>              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0" smtClean="0">
                            <a:latin typeface="Cambria Math" panose="02040503050406030204" pitchFamily="18" charset="0"/>
                          </a:rPr>
                          <m:t>12</m:t>
                        </m:r>
                      </m:num>
                      <m:den>
                        <m:r>
                          <a:rPr lang="en-AU" b="0" i="0" smtClean="0">
                            <a:latin typeface="Cambria Math" panose="02040503050406030204" pitchFamily="18" charset="0"/>
                          </a:rPr>
                          <m:t>24</m:t>
                        </m:r>
                      </m:den>
                    </m:f>
                  </m:oMath>
                </a14:m>
                <a:endParaRPr lang="en-AU" dirty="0"/>
              </a:p>
              <a:p>
                <a:pPr marL="0" indent="0">
                  <a:buNone/>
                </a:pPr>
                <a:endParaRPr lang="en-AU" dirty="0"/>
              </a:p>
              <a:p>
                <a:pPr marL="0" indent="0">
                  <a:buNone/>
                </a:pPr>
                <a:r>
                  <a:rPr lang="en-AU" dirty="0"/>
                  <a:t>                = 0.5</a:t>
                </a:r>
              </a:p>
              <a:p>
                <a:endParaRPr lang="en-AU" dirty="0"/>
              </a:p>
              <a:p>
                <a:endParaRPr lang="en-AU" dirty="0"/>
              </a:p>
              <a:p>
                <a:r>
                  <a:rPr lang="en-AU" dirty="0"/>
                  <a:t>A gear ratio of 0.5 This means the rear sprocket spins through half a revolution for every turn of the chain wheel.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7F92BBE8-C137-474F-972A-B52681EB26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3644" y="720000"/>
                <a:ext cx="9522190" cy="5732558"/>
              </a:xfrm>
              <a:blipFill rotWithShape="0">
                <a:blip r:embed="rId2"/>
                <a:stretch>
                  <a:fillRect l="-1152" t="-1702" b="-287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1940635"/>
                  </p:ext>
                </p:extLst>
              </p:nvPr>
            </p:nvGraphicFramePr>
            <p:xfrm>
              <a:off x="9063488" y="2625401"/>
              <a:ext cx="3074302" cy="1217486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307430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09837">
                    <a:tc>
                      <a:txBody>
                        <a:bodyPr/>
                        <a:lstStyle/>
                        <a:p>
                          <a:r>
                            <a:rPr lang="en-AU" sz="1800" dirty="0"/>
                            <a:t>Reminder</a:t>
                          </a:r>
                          <a:endParaRPr lang="en-AU" sz="1600" dirty="0"/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751117">
                    <a:tc>
                      <a:txBody>
                        <a:bodyPr/>
                        <a:lstStyle/>
                        <a:p>
                          <a:pPr marL="0" indent="0">
                            <a:buFont typeface="Arial" panose="020B0604020202020204" pitchFamily="34" charset="0"/>
                            <a:buNone/>
                          </a:pPr>
                          <a:r>
                            <a:rPr lang="en-AU" sz="1800" b="0" i="0" dirty="0">
                              <a:latin typeface="+mn-lt"/>
                            </a:rPr>
                            <a:t>Gear</a:t>
                          </a:r>
                          <a:r>
                            <a:rPr lang="en-AU" sz="1800" b="0" i="0" baseline="0" dirty="0">
                              <a:latin typeface="+mn-lt"/>
                            </a:rPr>
                            <a:t> ratio = </a:t>
                          </a: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AU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teeth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on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driving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gear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teeth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on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driven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gear</m:t>
                                  </m:r>
                                </m:den>
                              </m:f>
                            </m:oMath>
                          </a14:m>
                          <a:endParaRPr lang="en-AU" sz="1800" b="0" i="0" dirty="0">
                            <a:latin typeface="+mn-lt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1940635"/>
                  </p:ext>
                </p:extLst>
              </p:nvPr>
            </p:nvGraphicFramePr>
            <p:xfrm>
              <a:off x="9063488" y="2625401"/>
              <a:ext cx="3074302" cy="1116877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3074302"/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AU" sz="1800" dirty="0" smtClean="0"/>
                            <a:t>Reminder</a:t>
                          </a:r>
                          <a:endParaRPr lang="en-AU" sz="1600" dirty="0"/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</a:tr>
                  <a:tr h="75111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3"/>
                          <a:stretch>
                            <a:fillRect l="-198" t="-52419" r="-791" b="-161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716" y="2552554"/>
            <a:ext cx="3971029" cy="2953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4836509"/>
              </p:ext>
            </p:extLst>
          </p:nvPr>
        </p:nvGraphicFramePr>
        <p:xfrm>
          <a:off x="9487324" y="85025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Is this gear train a force</a:t>
                      </a:r>
                      <a:r>
                        <a:rPr lang="en-AU" baseline="0" dirty="0"/>
                        <a:t> or speed multiplier?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609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736" y="1644770"/>
            <a:ext cx="4714875" cy="4419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7F92BBE8-C137-474F-972A-B52681EB261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792" y="719999"/>
                <a:ext cx="8863667" cy="5922341"/>
              </a:xfrm>
            </p:spPr>
            <p:txBody>
              <a:bodyPr>
                <a:normAutofit/>
              </a:bodyPr>
              <a:lstStyle/>
              <a:p>
                <a:r>
                  <a:rPr lang="en-AU" dirty="0"/>
                  <a:t>The high gear combination has a combination of 24 teeth on the driving gear, and 12 teeth on the driven gear. Calculate the gear ratio.</a:t>
                </a:r>
              </a:p>
              <a:p>
                <a:pPr marL="0" indent="0">
                  <a:buNone/>
                </a:pPr>
                <a:r>
                  <a:rPr lang="en-AU" sz="2400" dirty="0"/>
                  <a:t>Gear ratio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teeth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on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driving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gear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teeth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on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driven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gear</m:t>
                        </m:r>
                      </m:den>
                    </m:f>
                  </m:oMath>
                </a14:m>
                <a:endParaRPr lang="en-AU" dirty="0"/>
              </a:p>
              <a:p>
                <a:pPr marL="0" indent="0">
                  <a:buNone/>
                </a:pPr>
                <a:endParaRPr lang="en-AU" dirty="0"/>
              </a:p>
              <a:p>
                <a:pPr marL="0" indent="0">
                  <a:buNone/>
                </a:pPr>
                <a:r>
                  <a:rPr lang="en-AU" dirty="0"/>
                  <a:t>              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0" smtClean="0">
                            <a:latin typeface="Cambria Math" panose="02040503050406030204" pitchFamily="18" charset="0"/>
                          </a:rPr>
                          <m:t>24</m:t>
                        </m:r>
                      </m:num>
                      <m:den>
                        <m:r>
                          <a:rPr lang="en-AU" b="0" i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AU" dirty="0"/>
              </a:p>
              <a:p>
                <a:pPr marL="0" indent="0">
                  <a:buNone/>
                </a:pPr>
                <a:endParaRPr lang="en-AU" dirty="0"/>
              </a:p>
              <a:p>
                <a:pPr marL="0" indent="0">
                  <a:buNone/>
                </a:pPr>
                <a:r>
                  <a:rPr lang="en-AU" dirty="0"/>
                  <a:t>                = 2</a:t>
                </a:r>
              </a:p>
              <a:p>
                <a:endParaRPr lang="en-AU" dirty="0"/>
              </a:p>
              <a:p>
                <a:r>
                  <a:rPr lang="en-AU" dirty="0"/>
                  <a:t>Its gear ratio 2. This means that for each turn of the chain wheel, the rear sprocket turns twice.</a:t>
                </a:r>
              </a:p>
              <a:p>
                <a:pPr marL="0" indent="0">
                  <a:buNone/>
                </a:pPr>
                <a:endParaRPr lang="en-AU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7F92BBE8-C137-474F-972A-B52681EB26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792" y="719999"/>
                <a:ext cx="8863667" cy="5922341"/>
              </a:xfrm>
              <a:blipFill rotWithShape="0">
                <a:blip r:embed="rId3"/>
                <a:stretch>
                  <a:fillRect l="-1238" t="-1646" r="-61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Table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73273612"/>
                  </p:ext>
                </p:extLst>
              </p:nvPr>
            </p:nvGraphicFramePr>
            <p:xfrm>
              <a:off x="9063488" y="2625401"/>
              <a:ext cx="3074302" cy="1217486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307430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09837">
                    <a:tc>
                      <a:txBody>
                        <a:bodyPr/>
                        <a:lstStyle/>
                        <a:p>
                          <a:r>
                            <a:rPr lang="en-AU" sz="1800" dirty="0"/>
                            <a:t>Reminder</a:t>
                          </a:r>
                          <a:endParaRPr lang="en-AU" sz="1600" dirty="0"/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751117">
                    <a:tc>
                      <a:txBody>
                        <a:bodyPr/>
                        <a:lstStyle/>
                        <a:p>
                          <a:pPr marL="0" indent="0">
                            <a:buFont typeface="Arial" panose="020B0604020202020204" pitchFamily="34" charset="0"/>
                            <a:buNone/>
                          </a:pPr>
                          <a:r>
                            <a:rPr lang="en-AU" sz="1800" b="0" i="0" dirty="0">
                              <a:latin typeface="+mn-lt"/>
                            </a:rPr>
                            <a:t>Gear</a:t>
                          </a:r>
                          <a:r>
                            <a:rPr lang="en-AU" sz="1800" b="0" i="0" baseline="0" dirty="0">
                              <a:latin typeface="+mn-lt"/>
                            </a:rPr>
                            <a:t> ratio = </a:t>
                          </a: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AU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teeth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on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driving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gear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teeth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on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driven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gear</m:t>
                                  </m:r>
                                </m:den>
                              </m:f>
                            </m:oMath>
                          </a14:m>
                          <a:endParaRPr lang="en-AU" sz="1800" b="0" i="0" dirty="0">
                            <a:latin typeface="+mn-lt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Table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73273612"/>
                  </p:ext>
                </p:extLst>
              </p:nvPr>
            </p:nvGraphicFramePr>
            <p:xfrm>
              <a:off x="9063488" y="2625401"/>
              <a:ext cx="3074302" cy="1116877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3074302"/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AU" sz="1800" dirty="0" smtClean="0"/>
                            <a:t>Reminder</a:t>
                          </a:r>
                          <a:endParaRPr lang="en-AU" sz="1600" dirty="0"/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</a:tr>
                  <a:tr h="75111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4"/>
                          <a:stretch>
                            <a:fillRect l="-198" t="-52419" r="-791" b="-161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9930414"/>
              </p:ext>
            </p:extLst>
          </p:nvPr>
        </p:nvGraphicFramePr>
        <p:xfrm>
          <a:off x="9487324" y="85025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Is this gear train a force</a:t>
                      </a:r>
                      <a:r>
                        <a:rPr lang="en-AU" baseline="0" dirty="0"/>
                        <a:t> or speed multiplier?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787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19999"/>
            <a:ext cx="9271984" cy="60258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Calculate the gear ratio of this gear train. Show your working.</a:t>
            </a: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r>
              <a:rPr lang="en-AU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The gear ratio is ______. For every turn of the driving gear, the driven gear is turned ___________. It is a _________ multiplier because the driven gear is ___________ than the driven gear.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84801" y="1581648"/>
            <a:ext cx="3917856" cy="309653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</a:t>
            </a:r>
            <a: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gear ratio is 2.5. </a:t>
            </a:r>
            <a:b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For every turn of the </a:t>
            </a:r>
            <a:b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driving gear, the driven </a:t>
            </a:r>
            <a:b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gear is turned 2.5 times. It is a speed multiplier because the driving gear is larger than the driven gear.</a:t>
            </a: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930911"/>
              </p:ext>
            </p:extLst>
          </p:nvPr>
        </p:nvGraphicFramePr>
        <p:xfrm>
          <a:off x="9487595" y="92785"/>
          <a:ext cx="2605864" cy="1280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9243">
                <a:tc>
                  <a:txBody>
                    <a:bodyPr/>
                    <a:lstStyle/>
                    <a:p>
                      <a:r>
                        <a:rPr lang="en-AU" sz="1800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3921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driving gear? How many teeth does it have?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7363190"/>
              </p:ext>
            </p:extLst>
          </p:nvPr>
        </p:nvGraphicFramePr>
        <p:xfrm>
          <a:off x="9482474" y="1516207"/>
          <a:ext cx="2605864" cy="1280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9475">
                <a:tc>
                  <a:txBody>
                    <a:bodyPr/>
                    <a:lstStyle/>
                    <a:p>
                      <a:r>
                        <a:rPr lang="en-AU" sz="1800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6688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driven gear? How many teeth does it have?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6829721"/>
              </p:ext>
            </p:extLst>
          </p:nvPr>
        </p:nvGraphicFramePr>
        <p:xfrm>
          <a:off x="9460302" y="4259684"/>
          <a:ext cx="2605864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2764">
                <a:tc>
                  <a:txBody>
                    <a:bodyPr/>
                    <a:lstStyle/>
                    <a:p>
                      <a:r>
                        <a:rPr lang="en-AU" sz="1800" dirty="0"/>
                        <a:t>CFU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76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Think, Pair, Share:</a:t>
                      </a:r>
                    </a:p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Describe a situation in which this gear ratio would be useful.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079" y="1841217"/>
            <a:ext cx="5181124" cy="28369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68906" y="2242868"/>
            <a:ext cx="879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Driving gear</a:t>
            </a:r>
          </a:p>
          <a:p>
            <a:r>
              <a:rPr lang="en-AU" dirty="0"/>
              <a:t>25 teeth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45789" y="3443197"/>
            <a:ext cx="879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Driven gear</a:t>
            </a:r>
          </a:p>
          <a:p>
            <a:r>
              <a:rPr lang="en-AU" dirty="0"/>
              <a:t>10 teeth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087327"/>
              </p:ext>
            </p:extLst>
          </p:nvPr>
        </p:nvGraphicFramePr>
        <p:xfrm>
          <a:off x="9485349" y="2933814"/>
          <a:ext cx="2605864" cy="112487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9980">
                <a:tc>
                  <a:txBody>
                    <a:bodyPr/>
                    <a:lstStyle/>
                    <a:p>
                      <a:r>
                        <a:rPr lang="en-AU" sz="1800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911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Is this gear train a speed or force multiplier?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865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3989" t="20318" r="66849" b="60440"/>
          <a:stretch/>
        </p:blipFill>
        <p:spPr>
          <a:xfrm>
            <a:off x="5147094" y="3416511"/>
            <a:ext cx="3502325" cy="234462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719999"/>
            <a:ext cx="6707064" cy="3478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/>
              <a:t>Describing Gear Trains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Analyse and describe: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direction each gear is turning.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speed of each gear.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8331547"/>
              </p:ext>
            </p:extLst>
          </p:nvPr>
        </p:nvGraphicFramePr>
        <p:xfrm>
          <a:off x="9487595" y="92786"/>
          <a:ext cx="2605864" cy="91428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9236">
                <a:tc>
                  <a:txBody>
                    <a:bodyPr/>
                    <a:lstStyle/>
                    <a:p>
                      <a:r>
                        <a:rPr lang="en-AU" sz="1800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52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driving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342433"/>
              </p:ext>
            </p:extLst>
          </p:nvPr>
        </p:nvGraphicFramePr>
        <p:xfrm>
          <a:off x="9485246" y="1259899"/>
          <a:ext cx="2605864" cy="78407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4553">
                <a:tc>
                  <a:txBody>
                    <a:bodyPr/>
                    <a:lstStyle/>
                    <a:p>
                      <a:r>
                        <a:rPr lang="en-AU" sz="1800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8313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driven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168496"/>
              </p:ext>
            </p:extLst>
          </p:nvPr>
        </p:nvGraphicFramePr>
        <p:xfrm>
          <a:off x="9485246" y="3719733"/>
          <a:ext cx="2605864" cy="18288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2764">
                <a:tc>
                  <a:txBody>
                    <a:bodyPr/>
                    <a:lstStyle/>
                    <a:p>
                      <a:r>
                        <a:rPr lang="en-AU" sz="1800" dirty="0"/>
                        <a:t>CFU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76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Think, Pair, Share:</a:t>
                      </a:r>
                    </a:p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Describe a riding situation in which this gear ratio would be useful.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407879" y="4088921"/>
            <a:ext cx="471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B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89585" y="3536830"/>
            <a:ext cx="442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dirty="0"/>
              <a:t>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1371" y="2936666"/>
            <a:ext cx="42729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AU" sz="2400" dirty="0">
                <a:solidFill>
                  <a:schemeClr val="accent2"/>
                </a:solidFill>
              </a:rPr>
              <a:t>A is turning clockwise</a:t>
            </a:r>
            <a:br>
              <a:rPr lang="en-AU" sz="2400" dirty="0">
                <a:solidFill>
                  <a:schemeClr val="accent2"/>
                </a:solidFill>
              </a:rPr>
            </a:br>
            <a:r>
              <a:rPr lang="en-AU" sz="2400" dirty="0">
                <a:solidFill>
                  <a:schemeClr val="accent2"/>
                </a:solidFill>
              </a:rPr>
              <a:t>B is turning anti-clockwise</a:t>
            </a:r>
          </a:p>
          <a:p>
            <a:pPr marL="342900" indent="-342900">
              <a:buAutoNum type="arabicPeriod"/>
            </a:pPr>
            <a:r>
              <a:rPr lang="en-AU" sz="2400" dirty="0">
                <a:solidFill>
                  <a:schemeClr val="accent2"/>
                </a:solidFill>
              </a:rPr>
              <a:t>A is turning slow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B is turning faster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109042"/>
              </p:ext>
            </p:extLst>
          </p:nvPr>
        </p:nvGraphicFramePr>
        <p:xfrm>
          <a:off x="9485246" y="2319413"/>
          <a:ext cx="2605864" cy="112487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9980">
                <a:tc>
                  <a:txBody>
                    <a:bodyPr/>
                    <a:lstStyle/>
                    <a:p>
                      <a:r>
                        <a:rPr lang="en-AU" sz="1800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911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Is this gear train a speed or force multiplier? Why?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581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60925" t="20318" r="13237" b="60227"/>
          <a:stretch/>
        </p:blipFill>
        <p:spPr>
          <a:xfrm>
            <a:off x="5074459" y="2812628"/>
            <a:ext cx="3814373" cy="191464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719999"/>
            <a:ext cx="6707064" cy="3478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/>
              <a:t>Describing Gear Trains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Analyse and describe: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direction each gear is turning.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speed of each gear.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596554"/>
              </p:ext>
            </p:extLst>
          </p:nvPr>
        </p:nvGraphicFramePr>
        <p:xfrm>
          <a:off x="9487595" y="92786"/>
          <a:ext cx="2605864" cy="87342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1202">
                <a:tc>
                  <a:txBody>
                    <a:bodyPr/>
                    <a:lstStyle/>
                    <a:p>
                      <a:r>
                        <a:rPr lang="en-AU" sz="1800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665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driving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999166"/>
              </p:ext>
            </p:extLst>
          </p:nvPr>
        </p:nvGraphicFramePr>
        <p:xfrm>
          <a:off x="9511229" y="1142396"/>
          <a:ext cx="2605864" cy="891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7280">
                <a:tc>
                  <a:txBody>
                    <a:bodyPr/>
                    <a:lstStyle/>
                    <a:p>
                      <a:r>
                        <a:rPr lang="en-AU" sz="1800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90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driven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344325" y="3462485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AutoNum type="arabicPeriod"/>
            </a:pPr>
            <a:r>
              <a:rPr lang="en-AU" sz="2400" dirty="0">
                <a:solidFill>
                  <a:schemeClr val="accent2"/>
                </a:solidFill>
              </a:rPr>
              <a:t>A is turning anti-clockwise</a:t>
            </a:r>
            <a:br>
              <a:rPr lang="en-AU" sz="2400" dirty="0">
                <a:solidFill>
                  <a:schemeClr val="accent2"/>
                </a:solidFill>
              </a:rPr>
            </a:br>
            <a:r>
              <a:rPr lang="en-AU" sz="2400" dirty="0">
                <a:solidFill>
                  <a:schemeClr val="accent2"/>
                </a:solidFill>
              </a:rPr>
              <a:t>B is turning clockwise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C is turning anti-clockwise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2.   A is turning fast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 B is turning slower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 C is turning slowest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26325" y="2892725"/>
            <a:ext cx="43707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dirty="0"/>
              <a:t>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23804" y="2863970"/>
            <a:ext cx="45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B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784276" y="2677404"/>
            <a:ext cx="39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5831641"/>
              </p:ext>
            </p:extLst>
          </p:nvPr>
        </p:nvGraphicFramePr>
        <p:xfrm>
          <a:off x="9519855" y="2203444"/>
          <a:ext cx="2605864" cy="112487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9980">
                <a:tc>
                  <a:txBody>
                    <a:bodyPr/>
                    <a:lstStyle/>
                    <a:p>
                      <a:r>
                        <a:rPr lang="en-AU" sz="1800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911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Is this gear train a speed or force multiplier? Why?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474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4192" t="34351" r="36618" b="46734"/>
          <a:stretch/>
        </p:blipFill>
        <p:spPr>
          <a:xfrm>
            <a:off x="4202920" y="2772540"/>
            <a:ext cx="5004341" cy="216176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719999"/>
            <a:ext cx="6707064" cy="3478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/>
              <a:t>Describing Gear Trains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Analyse and describe: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direction each gear is turning.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speed of each gear.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8297830"/>
              </p:ext>
            </p:extLst>
          </p:nvPr>
        </p:nvGraphicFramePr>
        <p:xfrm>
          <a:off x="9487595" y="92786"/>
          <a:ext cx="2605864" cy="93540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9220">
                <a:tc>
                  <a:txBody>
                    <a:bodyPr/>
                    <a:lstStyle/>
                    <a:p>
                      <a:r>
                        <a:rPr lang="en-AU" sz="1800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9648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driving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5259538"/>
              </p:ext>
            </p:extLst>
          </p:nvPr>
        </p:nvGraphicFramePr>
        <p:xfrm>
          <a:off x="9493976" y="1159649"/>
          <a:ext cx="2605864" cy="9616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5801">
                <a:tc>
                  <a:txBody>
                    <a:bodyPr/>
                    <a:lstStyle/>
                    <a:p>
                      <a:r>
                        <a:rPr lang="en-AU" sz="1800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5878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driven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" name="Rectangle 14"/>
          <p:cNvSpPr/>
          <p:nvPr/>
        </p:nvSpPr>
        <p:spPr>
          <a:xfrm>
            <a:off x="166777" y="3687496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AutoNum type="arabicPeriod"/>
            </a:pPr>
            <a:r>
              <a:rPr lang="en-AU" sz="2400" dirty="0">
                <a:solidFill>
                  <a:schemeClr val="accent2"/>
                </a:solidFill>
              </a:rPr>
              <a:t>A is turning clockwise</a:t>
            </a:r>
            <a:br>
              <a:rPr lang="en-AU" sz="2400" dirty="0">
                <a:solidFill>
                  <a:schemeClr val="accent2"/>
                </a:solidFill>
              </a:rPr>
            </a:br>
            <a:r>
              <a:rPr lang="en-AU" sz="2400" dirty="0">
                <a:solidFill>
                  <a:schemeClr val="accent2"/>
                </a:solidFill>
              </a:rPr>
              <a:t>B is turning anti-clockwise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 C is turning clockwise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2.   A is turning slow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  B is turning fast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  C is turning slow (same speed as A)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319623" y="2582173"/>
            <a:ext cx="885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33072" y="3007743"/>
            <a:ext cx="483080" cy="373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16816" y="2490451"/>
            <a:ext cx="431320" cy="373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8591761"/>
              </p:ext>
            </p:extLst>
          </p:nvPr>
        </p:nvGraphicFramePr>
        <p:xfrm>
          <a:off x="9491100" y="2280950"/>
          <a:ext cx="2605864" cy="112487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9980">
                <a:tc>
                  <a:txBody>
                    <a:bodyPr/>
                    <a:lstStyle/>
                    <a:p>
                      <a:r>
                        <a:rPr lang="en-AU" sz="1800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911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Is this gear train a speed or force multiplier? Why?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0908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201488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720000"/>
            <a:ext cx="11327476" cy="1620000"/>
          </a:xfrm>
        </p:spPr>
        <p:txBody>
          <a:bodyPr>
            <a:noAutofit/>
          </a:bodyPr>
          <a:lstStyle/>
          <a:p>
            <a:r>
              <a:rPr lang="en-AU" dirty="0"/>
              <a:t>Like the other simple machines, gears make our lives much easier.</a:t>
            </a:r>
          </a:p>
          <a:p>
            <a:r>
              <a:rPr lang="en-AU" dirty="0"/>
              <a:t>In some older-style machines such as lathes, one wheel is connected to another wheel by a rubber belt. The belt transfers the spinning motion of the first wheel to the second. The difference in speed depends upon the diameter of each wheel. The fanbelt in a car also operates in this way. </a:t>
            </a:r>
          </a:p>
          <a:p>
            <a:r>
              <a:rPr lang="en-AU" dirty="0"/>
              <a:t>Different combinations of gears are selected to increase either the force applied or the speed of turning.</a:t>
            </a:r>
          </a:p>
          <a:p>
            <a:endParaRPr lang="en-AU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625" y="3422119"/>
            <a:ext cx="4532290" cy="324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9135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0"/>
            <a:ext cx="2311405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B9537A-E908-4D77-AA32-D16BBF1F3E1A}"/>
              </a:ext>
            </a:extLst>
          </p:cNvPr>
          <p:cNvSpPr txBox="1"/>
          <p:nvPr/>
        </p:nvSpPr>
        <p:spPr>
          <a:xfrm>
            <a:off x="155171" y="720536"/>
            <a:ext cx="12036829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</a:t>
            </a:r>
            <a:r>
              <a:rPr lang="en-AU" sz="2800" dirty="0"/>
              <a:t>What is a gear train?</a:t>
            </a:r>
          </a:p>
          <a:p>
            <a:r>
              <a:rPr lang="en-AU" sz="2800" dirty="0"/>
              <a:t>2. a. Draw</a:t>
            </a:r>
            <a:r>
              <a:rPr lang="en-US" sz="2800" dirty="0"/>
              <a:t> a diagram to show an arrangement of gears in a gear train to act as a: </a:t>
            </a:r>
          </a:p>
          <a:p>
            <a:r>
              <a:rPr lang="en-US" sz="2800" dirty="0"/>
              <a:t>	</a:t>
            </a:r>
            <a:r>
              <a:rPr lang="en-US" sz="2800" dirty="0" err="1"/>
              <a:t>i</a:t>
            </a:r>
            <a:r>
              <a:rPr lang="en-US" sz="2800" dirty="0"/>
              <a:t>) force multiplier </a:t>
            </a:r>
          </a:p>
          <a:p>
            <a:r>
              <a:rPr lang="en-US" sz="2800" dirty="0"/>
              <a:t>           ii) speed multiplier.</a:t>
            </a:r>
          </a:p>
          <a:p>
            <a:r>
              <a:rPr lang="en-US" sz="2800" dirty="0"/>
              <a:t>3. </a:t>
            </a:r>
            <a:r>
              <a:rPr lang="en-AU" sz="2800" dirty="0"/>
              <a:t>In the gear train below, the </a:t>
            </a:r>
            <a:r>
              <a:rPr lang="en-AU" sz="2800" b="1" dirty="0"/>
              <a:t>small</a:t>
            </a:r>
            <a:r>
              <a:rPr lang="en-AU" sz="2800" dirty="0"/>
              <a:t> gear is the </a:t>
            </a:r>
            <a:r>
              <a:rPr lang="en-AU" sz="2800" b="1" dirty="0"/>
              <a:t>driving gear </a:t>
            </a:r>
            <a:r>
              <a:rPr lang="en-AU" sz="2800" dirty="0"/>
              <a:t>and is turning </a:t>
            </a:r>
            <a:r>
              <a:rPr lang="en-AU" sz="2800" b="1" dirty="0"/>
              <a:t>clockwise </a:t>
            </a:r>
          </a:p>
          <a:p>
            <a:endParaRPr lang="en-AU" sz="2800" dirty="0"/>
          </a:p>
          <a:p>
            <a:r>
              <a:rPr lang="en-AU" sz="2800" dirty="0"/>
              <a:t>	Analyse and describe:</a:t>
            </a:r>
          </a:p>
          <a:p>
            <a:r>
              <a:rPr lang="en-AU" sz="2800" dirty="0"/>
              <a:t>	</a:t>
            </a:r>
            <a:r>
              <a:rPr lang="en-AU" sz="2800" dirty="0" err="1"/>
              <a:t>i</a:t>
            </a:r>
            <a:r>
              <a:rPr lang="en-AU" sz="2800" dirty="0"/>
              <a:t>) The direction each gear is turning.</a:t>
            </a:r>
          </a:p>
          <a:p>
            <a:r>
              <a:rPr lang="en-AU" sz="2800" dirty="0"/>
              <a:t>	ii) The speed of each gear.</a:t>
            </a:r>
          </a:p>
          <a:p>
            <a:endParaRPr lang="en-AU" sz="2800" dirty="0"/>
          </a:p>
          <a:p>
            <a:r>
              <a:rPr lang="en-AU" sz="2800" dirty="0"/>
              <a:t>4. Name three inventions which use gears.</a:t>
            </a:r>
          </a:p>
          <a:p>
            <a:endParaRPr lang="en-US" sz="2800" dirty="0"/>
          </a:p>
        </p:txBody>
      </p:sp>
      <p:grpSp>
        <p:nvGrpSpPr>
          <p:cNvPr id="5" name="Group 4"/>
          <p:cNvGrpSpPr/>
          <p:nvPr/>
        </p:nvGrpSpPr>
        <p:grpSpPr>
          <a:xfrm>
            <a:off x="8506691" y="3139065"/>
            <a:ext cx="2763693" cy="1733551"/>
            <a:chOff x="8506691" y="3139065"/>
            <a:chExt cx="2763693" cy="1733551"/>
          </a:xfrm>
        </p:grpSpPr>
        <p:pic>
          <p:nvPicPr>
            <p:cNvPr id="1026" name="Picture 2" descr="Image result for gear train diagra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93884" y="3139065"/>
              <a:ext cx="2476500" cy="1733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Curved Down Arrow 3"/>
            <p:cNvSpPr/>
            <p:nvPr/>
          </p:nvSpPr>
          <p:spPr>
            <a:xfrm>
              <a:off x="8506691" y="4005840"/>
              <a:ext cx="1246909" cy="491836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921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6605"/>
            <a:ext cx="389546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832852"/>
            <a:ext cx="11837324" cy="61889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Collect and complete the Gears worksheet.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2228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2" y="720000"/>
            <a:ext cx="6411883" cy="16972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Is the doorknob a force or distance multiplier? Explain your choice.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253831" y="2645860"/>
            <a:ext cx="5770125" cy="3849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doorknob is a force multiplier because a small force on the outside creates a large force to turn the mechanism.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118" y="3085387"/>
            <a:ext cx="2970176" cy="2970176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355583E-119F-4FE4-A202-A22A4E4301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952496"/>
              </p:ext>
            </p:extLst>
          </p:nvPr>
        </p:nvGraphicFramePr>
        <p:xfrm>
          <a:off x="6274758" y="131242"/>
          <a:ext cx="5878450" cy="2286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9475">
                <a:tc>
                  <a:txBody>
                    <a:bodyPr/>
                    <a:lstStyle/>
                    <a:p>
                      <a:r>
                        <a:rPr lang="en-AU" sz="1800" dirty="0"/>
                        <a:t>Reminder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6688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Force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movement → small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input force → large output force</a:t>
                      </a:r>
                      <a:endParaRPr lang="en-AU" sz="2000" b="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Distance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movement → large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input force → small output force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7319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5840" y="2057400"/>
            <a:ext cx="8274424" cy="2514600"/>
          </a:xfrm>
          <a:solidFill>
            <a:schemeClr val="bg1"/>
          </a:solidFill>
          <a:ln w="38100">
            <a:solidFill>
              <a:schemeClr val="accent2"/>
            </a:solidFill>
          </a:ln>
        </p:spPr>
        <p:txBody>
          <a:bodyPr anchor="ctr">
            <a:normAutofit/>
          </a:bodyPr>
          <a:lstStyle/>
          <a:p>
            <a:r>
              <a:rPr lang="en-AU" dirty="0"/>
              <a:t>Simple Machines: </a:t>
            </a:r>
            <a:br>
              <a:rPr lang="en-AU" dirty="0"/>
            </a:br>
            <a:r>
              <a:rPr lang="en-AU" dirty="0"/>
              <a:t>Gears</a:t>
            </a:r>
            <a:br>
              <a:rPr lang="en-AU" dirty="0"/>
            </a:br>
            <a:r>
              <a:rPr lang="en-AU" sz="2800" dirty="0"/>
              <a:t>Year 7 Science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3495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2609"/>
            <a:ext cx="3590904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72704"/>
            <a:ext cx="449854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497856" y="69246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56355AD-F9E3-406A-AA51-BD8916277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10515600" cy="1620000"/>
          </a:xfrm>
        </p:spPr>
        <p:txBody>
          <a:bodyPr>
            <a:normAutofit/>
          </a:bodyPr>
          <a:lstStyle/>
          <a:p>
            <a:r>
              <a:rPr lang="en-AU" dirty="0"/>
              <a:t>Define and describe gears.</a:t>
            </a:r>
          </a:p>
          <a:p>
            <a:r>
              <a:rPr lang="en-AU" dirty="0"/>
              <a:t>Determine whether gears are force or speed multipliers.</a:t>
            </a:r>
          </a:p>
          <a:p>
            <a:r>
              <a:rPr lang="en-AU" dirty="0"/>
              <a:t>Calculate gear ratios.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9CF77F-9496-4178-8C53-0D1F282880E9}"/>
              </a:ext>
            </a:extLst>
          </p:cNvPr>
          <p:cNvSpPr txBox="1"/>
          <p:nvPr/>
        </p:nvSpPr>
        <p:spPr>
          <a:xfrm>
            <a:off x="182879" y="3450620"/>
            <a:ext cx="87339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Pulleys help us by making it easier to lift a load.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Think, Pair, Share:</a:t>
            </a:r>
          </a:p>
          <a:p>
            <a:r>
              <a:rPr lang="en-AU" sz="2800" dirty="0"/>
              <a:t>    List three places where pulleys are used. </a:t>
            </a:r>
            <a:br>
              <a:rPr lang="en-AU" sz="2800" dirty="0"/>
            </a:br>
            <a:endParaRPr lang="en-AU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9133" t="61596" r="67287" b="13778"/>
          <a:stretch/>
        </p:blipFill>
        <p:spPr>
          <a:xfrm>
            <a:off x="7959306" y="2946042"/>
            <a:ext cx="2800710" cy="338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10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5653671"/>
              </p:ext>
            </p:extLst>
          </p:nvPr>
        </p:nvGraphicFramePr>
        <p:xfrm>
          <a:off x="9531428" y="921837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How can gears be positioned?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9845753"/>
              </p:ext>
            </p:extLst>
          </p:nvPr>
        </p:nvGraphicFramePr>
        <p:xfrm>
          <a:off x="9525498" y="2030431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How is a gear different to a wheel?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Gears</a:t>
            </a:r>
          </a:p>
          <a:p>
            <a:r>
              <a:rPr lang="en-AU" dirty="0"/>
              <a:t>Gears are wheels that have teeth around their rim. </a:t>
            </a:r>
          </a:p>
          <a:p>
            <a:r>
              <a:rPr lang="en-AU" dirty="0"/>
              <a:t>The most common type of gears are called spur gears. </a:t>
            </a:r>
          </a:p>
          <a:p>
            <a:r>
              <a:rPr lang="en-AU" dirty="0"/>
              <a:t>Gears can mesh directly together, or be joined by a chain.</a:t>
            </a:r>
          </a:p>
          <a:p>
            <a:r>
              <a:rPr lang="en-AU" dirty="0"/>
              <a:t>They are both speed and force multipliers.</a:t>
            </a:r>
          </a:p>
          <a:p>
            <a:endParaRPr lang="en-AU" dirty="0"/>
          </a:p>
          <a:p>
            <a:endParaRPr lang="en-AU" dirty="0"/>
          </a:p>
          <a:p>
            <a:pPr lvl="1"/>
            <a:endParaRPr lang="en-AU" sz="2600" dirty="0"/>
          </a:p>
          <a:p>
            <a:endParaRPr lang="en-AU" dirty="0"/>
          </a:p>
          <a:p>
            <a:endParaRPr lang="en-AU" b="1" dirty="0"/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0890074"/>
              </p:ext>
            </p:extLst>
          </p:nvPr>
        </p:nvGraphicFramePr>
        <p:xfrm>
          <a:off x="9528651" y="82578"/>
          <a:ext cx="2605964" cy="731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SG" dirty="0"/>
                        <a:t>What is a gear?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324" y="3359404"/>
            <a:ext cx="3835930" cy="342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00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970259"/>
              </p:ext>
            </p:extLst>
          </p:nvPr>
        </p:nvGraphicFramePr>
        <p:xfrm>
          <a:off x="9514800" y="68400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</a:t>
                      </a:r>
                      <a:r>
                        <a:rPr lang="en-AU" baseline="0" dirty="0"/>
                        <a:t> a gear train?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536034"/>
              </p:ext>
            </p:extLst>
          </p:nvPr>
        </p:nvGraphicFramePr>
        <p:xfrm>
          <a:off x="9514800" y="899530"/>
          <a:ext cx="2605964" cy="1828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Which gear supplies</a:t>
                      </a:r>
                      <a:r>
                        <a:rPr lang="en-SG" baseline="0" dirty="0"/>
                        <a:t> the force to turn the gear train?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SG" baseline="0" dirty="0"/>
                        <a:t>driving gear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SG" baseline="0" dirty="0"/>
                        <a:t>driven gear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Gear Trains</a:t>
            </a:r>
          </a:p>
          <a:p>
            <a:r>
              <a:rPr lang="en-AU" dirty="0"/>
              <a:t>A gear train is a set of gears that are connected.</a:t>
            </a:r>
          </a:p>
          <a:p>
            <a:r>
              <a:rPr lang="en-AU" dirty="0"/>
              <a:t>When one gear turns, the gear it interlocks with turns in the opposite direction. </a:t>
            </a:r>
          </a:p>
          <a:p>
            <a:r>
              <a:rPr lang="en-AU" dirty="0"/>
              <a:t>The gear that supplies the force is called the driving gear. </a:t>
            </a:r>
          </a:p>
          <a:p>
            <a:r>
              <a:rPr lang="en-AU" dirty="0"/>
              <a:t>The gear that is connected to this gear is called the driven gear.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459973"/>
              </p:ext>
            </p:extLst>
          </p:nvPr>
        </p:nvGraphicFramePr>
        <p:xfrm>
          <a:off x="9500942" y="2836390"/>
          <a:ext cx="2605964" cy="1828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Which way do</a:t>
                      </a:r>
                      <a:r>
                        <a:rPr lang="en-SG" baseline="0" dirty="0"/>
                        <a:t> interlocking gears turn?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SG" baseline="0" dirty="0"/>
                        <a:t>the same direction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SG" baseline="0" dirty="0"/>
                        <a:t>the opposite direction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SG" baseline="0" dirty="0"/>
                        <a:t>they don’t turn at all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gear tra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3447" y="3945853"/>
            <a:ext cx="3095084" cy="2250970"/>
          </a:xfrm>
          <a:prstGeom prst="rect">
            <a:avLst/>
          </a:prstGeom>
        </p:spPr>
      </p:pic>
      <p:pic>
        <p:nvPicPr>
          <p:cNvPr id="3" name="gear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115098" y="3584973"/>
            <a:ext cx="2621280" cy="284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76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672113"/>
              </p:ext>
            </p:extLst>
          </p:nvPr>
        </p:nvGraphicFramePr>
        <p:xfrm>
          <a:off x="9487324" y="85025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When</a:t>
                      </a:r>
                      <a:r>
                        <a:rPr lang="en-AU" baseline="0" dirty="0"/>
                        <a:t> are gears force multipliers?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173490"/>
              </p:ext>
            </p:extLst>
          </p:nvPr>
        </p:nvGraphicFramePr>
        <p:xfrm>
          <a:off x="9485395" y="1165747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True or False:</a:t>
                      </a:r>
                    </a:p>
                    <a:p>
                      <a:r>
                        <a:rPr lang="en-SG" dirty="0"/>
                        <a:t>The larger cog rotates</a:t>
                      </a:r>
                      <a:r>
                        <a:rPr lang="en-SG" baseline="0" dirty="0"/>
                        <a:t> slower in a force multiplier.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b="1" dirty="0"/>
              <a:t>Gears as Force Multipliers</a:t>
            </a:r>
          </a:p>
          <a:p>
            <a:r>
              <a:rPr lang="en-AU" dirty="0"/>
              <a:t>If the driving gear is smaller than the driven gear, then the combination acts as a force multiplier. </a:t>
            </a:r>
          </a:p>
          <a:p>
            <a:r>
              <a:rPr lang="en-AU" dirty="0"/>
              <a:t>The larger cog will rotate more </a:t>
            </a:r>
            <a:br>
              <a:rPr lang="en-AU" dirty="0"/>
            </a:br>
            <a:r>
              <a:rPr lang="en-AU" dirty="0"/>
              <a:t>slowly, but the force is much </a:t>
            </a:r>
            <a:br>
              <a:rPr lang="en-AU" dirty="0"/>
            </a:br>
            <a:r>
              <a:rPr lang="en-AU" dirty="0"/>
              <a:t>larger. </a:t>
            </a:r>
          </a:p>
          <a:p>
            <a:r>
              <a:rPr lang="en-AU" dirty="0"/>
              <a:t>This gear combination is called </a:t>
            </a:r>
            <a:br>
              <a:rPr lang="en-AU" dirty="0"/>
            </a:br>
            <a:r>
              <a:rPr lang="en-AU" dirty="0"/>
              <a:t>gearing down and is useful </a:t>
            </a:r>
            <a:br>
              <a:rPr lang="en-AU" dirty="0"/>
            </a:br>
            <a:r>
              <a:rPr lang="en-AU" dirty="0"/>
              <a:t>when you need a large force.</a:t>
            </a:r>
          </a:p>
          <a:p>
            <a:r>
              <a:rPr lang="en-AU" dirty="0"/>
              <a:t>It would help a car get up a hill </a:t>
            </a:r>
            <a:br>
              <a:rPr lang="en-AU" dirty="0"/>
            </a:br>
            <a:r>
              <a:rPr lang="en-AU" dirty="0"/>
              <a:t>or help in using a winch. 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110665"/>
              </p:ext>
            </p:extLst>
          </p:nvPr>
        </p:nvGraphicFramePr>
        <p:xfrm>
          <a:off x="9495399" y="285981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When</a:t>
                      </a:r>
                      <a:r>
                        <a:rPr lang="en-SG" baseline="0" dirty="0"/>
                        <a:t> is gearing down useful?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7889" y="2147158"/>
            <a:ext cx="3201144" cy="3761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291979"/>
              </p:ext>
            </p:extLst>
          </p:nvPr>
        </p:nvGraphicFramePr>
        <p:xfrm>
          <a:off x="9504024" y="3943874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Think, Pair,</a:t>
                      </a:r>
                      <a:r>
                        <a:rPr lang="en-SG" baseline="0" dirty="0"/>
                        <a:t> Share:</a:t>
                      </a:r>
                    </a:p>
                    <a:p>
                      <a:r>
                        <a:rPr lang="en-SG" baseline="0" dirty="0"/>
                        <a:t>List two other situations where it is helpful to gear down.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30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b="1" dirty="0"/>
              <a:t>Gears as Speed Multipliers</a:t>
            </a:r>
          </a:p>
          <a:p>
            <a:r>
              <a:rPr lang="en-AU" dirty="0"/>
              <a:t>If the driving gear is larger than the driven gear then the combination acts as a speed multiplier. </a:t>
            </a:r>
          </a:p>
          <a:p>
            <a:r>
              <a:rPr lang="en-AU" dirty="0"/>
              <a:t>One turn of the large cog </a:t>
            </a:r>
            <a:br>
              <a:rPr lang="en-AU" dirty="0"/>
            </a:br>
            <a:r>
              <a:rPr lang="en-AU" dirty="0"/>
              <a:t>will make the smaller cog </a:t>
            </a:r>
            <a:br>
              <a:rPr lang="en-AU" dirty="0"/>
            </a:br>
            <a:r>
              <a:rPr lang="en-AU" dirty="0"/>
              <a:t>spin a number of times. </a:t>
            </a:r>
          </a:p>
          <a:p>
            <a:r>
              <a:rPr lang="en-AU" dirty="0"/>
              <a:t>This is called gearing up. </a:t>
            </a:r>
          </a:p>
          <a:p>
            <a:r>
              <a:rPr lang="en-AU" dirty="0"/>
              <a:t>It is useful when using an egg</a:t>
            </a:r>
            <a:br>
              <a:rPr lang="en-AU" dirty="0"/>
            </a:br>
            <a:r>
              <a:rPr lang="en-AU" dirty="0"/>
              <a:t>beater, where you require </a:t>
            </a:r>
            <a:br>
              <a:rPr lang="en-AU" dirty="0"/>
            </a:br>
            <a:r>
              <a:rPr lang="en-AU" dirty="0"/>
              <a:t>the beaters to spin faster </a:t>
            </a:r>
            <a:br>
              <a:rPr lang="en-AU" dirty="0"/>
            </a:br>
            <a:r>
              <a:rPr lang="en-AU" dirty="0"/>
              <a:t>than the handle turns.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199" y="2029500"/>
            <a:ext cx="3779912" cy="413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71956"/>
              </p:ext>
            </p:extLst>
          </p:nvPr>
        </p:nvGraphicFramePr>
        <p:xfrm>
          <a:off x="9487324" y="85025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When</a:t>
                      </a:r>
                      <a:r>
                        <a:rPr lang="en-AU" baseline="0" dirty="0"/>
                        <a:t> are gears speed multipliers?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06180"/>
              </p:ext>
            </p:extLst>
          </p:nvPr>
        </p:nvGraphicFramePr>
        <p:xfrm>
          <a:off x="9485395" y="1165747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True or False:</a:t>
                      </a:r>
                    </a:p>
                    <a:p>
                      <a:r>
                        <a:rPr lang="en-SG" dirty="0"/>
                        <a:t>The larger cog rotates</a:t>
                      </a:r>
                      <a:r>
                        <a:rPr lang="en-SG" baseline="0" dirty="0"/>
                        <a:t> slower in </a:t>
                      </a:r>
                      <a:r>
                        <a:rPr lang="en-SG" baseline="0"/>
                        <a:t>a speed </a:t>
                      </a:r>
                      <a:r>
                        <a:rPr lang="en-SG" baseline="0" dirty="0"/>
                        <a:t>multiplier.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389282"/>
              </p:ext>
            </p:extLst>
          </p:nvPr>
        </p:nvGraphicFramePr>
        <p:xfrm>
          <a:off x="9495399" y="285981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When</a:t>
                      </a:r>
                      <a:r>
                        <a:rPr lang="en-SG" baseline="0" dirty="0"/>
                        <a:t> is gearing up useful?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423188"/>
              </p:ext>
            </p:extLst>
          </p:nvPr>
        </p:nvGraphicFramePr>
        <p:xfrm>
          <a:off x="9504024" y="3943874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Think, Pair,</a:t>
                      </a:r>
                      <a:r>
                        <a:rPr lang="en-SG" baseline="0" dirty="0"/>
                        <a:t> Share:</a:t>
                      </a:r>
                    </a:p>
                    <a:p>
                      <a:r>
                        <a:rPr lang="en-SG" baseline="0" dirty="0"/>
                        <a:t>List two other situations where it is helpful to gear up.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0349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2672560"/>
              </p:ext>
            </p:extLst>
          </p:nvPr>
        </p:nvGraphicFramePr>
        <p:xfrm>
          <a:off x="9487324" y="85025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How do you determine the gear ratio of a gear train?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7F92BBE8-C137-474F-972A-B52681EB261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3644" y="719999"/>
                <a:ext cx="8021194" cy="60687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AU" b="1" dirty="0"/>
                  <a:t>Gear Ratio</a:t>
                </a:r>
              </a:p>
              <a:p>
                <a:r>
                  <a:rPr lang="en-AU" dirty="0"/>
                  <a:t>The </a:t>
                </a:r>
                <a:r>
                  <a:rPr lang="en-AU" b="1" dirty="0"/>
                  <a:t>gear ratio </a:t>
                </a:r>
                <a:r>
                  <a:rPr lang="en-AU" dirty="0"/>
                  <a:t>of a gear train is calculated by dividing the number of teeth on the driving gear by the number of teeth on the driven gear.</a:t>
                </a:r>
              </a:p>
              <a:p>
                <a:endParaRPr lang="en-A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AU" b="1" i="0">
                          <a:latin typeface="Cambria Math"/>
                        </a:rPr>
                        <m:t>gear</m:t>
                      </m:r>
                      <m:r>
                        <m:rPr>
                          <m:nor/>
                        </m:rPr>
                        <a:rPr lang="en-AU" b="1" i="0">
                          <a:latin typeface="Cambria Math"/>
                        </a:rPr>
                        <m:t> </m:t>
                      </m:r>
                      <m:r>
                        <m:rPr>
                          <m:nor/>
                        </m:rPr>
                        <a:rPr lang="en-AU" b="1" i="0">
                          <a:latin typeface="Cambria Math"/>
                        </a:rPr>
                        <m:t>ratio</m:t>
                      </m:r>
                      <m:r>
                        <a:rPr lang="en-AU" b="1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AU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teeth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on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driving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gear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teeth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on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driven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gear</m:t>
                          </m:r>
                        </m:den>
                      </m:f>
                    </m:oMath>
                  </m:oMathPara>
                </a14:m>
                <a:endParaRPr lang="en-AU" b="1" dirty="0"/>
              </a:p>
              <a:p>
                <a:endParaRPr lang="en-AU" dirty="0"/>
              </a:p>
              <a:p>
                <a:endParaRPr lang="en-AU" dirty="0"/>
              </a:p>
            </p:txBody>
          </p:sp>
        </mc:Choice>
        <mc:Fallback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7F92BBE8-C137-474F-972A-B52681EB26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3644" y="719999"/>
                <a:ext cx="8021194" cy="6068727"/>
              </a:xfrm>
              <a:blipFill>
                <a:blip r:embed="rId2"/>
                <a:stretch>
                  <a:fillRect l="-1596" t="-160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574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896</TotalTime>
  <Words>1214</Words>
  <Application>Microsoft Office PowerPoint</Application>
  <PresentationFormat>Widescreen</PresentationFormat>
  <Paragraphs>228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</vt:lpstr>
      <vt:lpstr>Cambria Math</vt:lpstr>
      <vt:lpstr>Office Theme</vt:lpstr>
      <vt:lpstr>PowerPoint Presentation</vt:lpstr>
      <vt:lpstr>PowerPoint Presentation</vt:lpstr>
      <vt:lpstr>Simple Machines:  Gears Year 7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Nathan Axtens</cp:lastModifiedBy>
  <cp:revision>52</cp:revision>
  <dcterms:created xsi:type="dcterms:W3CDTF">2018-11-14T06:36:38Z</dcterms:created>
  <dcterms:modified xsi:type="dcterms:W3CDTF">2018-11-29T01:02:34Z</dcterms:modified>
</cp:coreProperties>
</file>